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28" autoAdjust="0"/>
    <p:restoredTop sz="94660"/>
  </p:normalViewPr>
  <p:slideViewPr>
    <p:cSldViewPr snapToGrid="0">
      <p:cViewPr>
        <p:scale>
          <a:sx n="75" d="100"/>
          <a:sy n="75" d="100"/>
        </p:scale>
        <p:origin x="725" y="1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4" name="Google Shape;84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0" name="Google Shape;70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" name="Google Shape;13;p1"/>
          <p:cNvSpPr/>
          <p:nvPr/>
        </p:nvSpPr>
        <p:spPr>
          <a:xfrm>
            <a:off x="9525" y="0"/>
            <a:ext cx="12192000" cy="100012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" name="Google Shape;14;p1" descr="A black and grey logo&#10;&#10;Description automatically generated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276225" y="281781"/>
            <a:ext cx="1990990" cy="4238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1" descr="A close up of a logo&#10;&#10;Description automatically generated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10280899" y="226297"/>
            <a:ext cx="1644402" cy="5348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1" descr="A blue and black logo&#10;&#10;Description automatically generated"/>
          <p:cNvPicPr preferRelativeResize="0"/>
          <p:nvPr/>
        </p:nvPicPr>
        <p:blipFill rotWithShape="1">
          <a:blip r:embed="rId16">
            <a:alphaModFix/>
          </a:blip>
          <a:srcRect/>
          <a:stretch/>
        </p:blipFill>
        <p:spPr>
          <a:xfrm>
            <a:off x="4321983" y="281780"/>
            <a:ext cx="1135004" cy="4238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1" descr="A circular logo with people and map&#10;&#10;Description automatically generated"/>
          <p:cNvPicPr preferRelativeResize="0"/>
          <p:nvPr/>
        </p:nvPicPr>
        <p:blipFill rotWithShape="1">
          <a:blip r:embed="rId17">
            <a:alphaModFix/>
          </a:blip>
          <a:srcRect/>
          <a:stretch/>
        </p:blipFill>
        <p:spPr>
          <a:xfrm>
            <a:off x="7511755" y="136525"/>
            <a:ext cx="714375" cy="714375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52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kWzSXiQ8vHY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3"/>
          <p:cNvSpPr txBox="1">
            <a:spLocks noGrp="1"/>
          </p:cNvSpPr>
          <p:nvPr>
            <p:ph type="ctrTitle"/>
          </p:nvPr>
        </p:nvSpPr>
        <p:spPr>
          <a:xfrm>
            <a:off x="1490117" y="2406781"/>
            <a:ext cx="9144000" cy="9777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Arial"/>
              <a:buNone/>
            </a:pPr>
            <a:r>
              <a:rPr lang="en-US" sz="4000" b="1" dirty="0">
                <a:solidFill>
                  <a:schemeClr val="accent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An End-to-End Data Science Project with ChatGPT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2" name="Google Shape;92;p13"/>
          <p:cNvSpPr txBox="1"/>
          <p:nvPr/>
        </p:nvSpPr>
        <p:spPr>
          <a:xfrm>
            <a:off x="-301207" y="1511390"/>
            <a:ext cx="12726648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 dirty="0">
                <a:solidFill>
                  <a:srgbClr val="2F5496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TSP- AI ML Fundamentals (Capstone Project)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3" name="Google Shape;93;p13"/>
          <p:cNvSpPr txBox="1"/>
          <p:nvPr/>
        </p:nvSpPr>
        <p:spPr>
          <a:xfrm>
            <a:off x="8562974" y="4068197"/>
            <a:ext cx="4733925" cy="1015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PRESENTED BY:</a:t>
            </a:r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BHUVANESHWARI R</a:t>
            </a:r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810021237006</a:t>
            </a:r>
            <a:endParaRPr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94" name="Google Shape;94;p13"/>
          <p:cNvSpPr txBox="1"/>
          <p:nvPr/>
        </p:nvSpPr>
        <p:spPr>
          <a:xfrm>
            <a:off x="1281661" y="5451585"/>
            <a:ext cx="8259580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Guided By: 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Ramar Bose Sr. AI Master Trainer   </a:t>
            </a:r>
            <a:endParaRPr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5" name="Google Shape;95;p13"/>
          <p:cNvSpPr txBox="1">
            <a:spLocks noGrp="1"/>
          </p:cNvSpPr>
          <p:nvPr>
            <p:ph type="ftr" idx="11"/>
          </p:nvPr>
        </p:nvSpPr>
        <p:spPr>
          <a:xfrm>
            <a:off x="4248462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2"/>
          <p:cNvSpPr txBox="1">
            <a:spLocks noGrp="1"/>
          </p:cNvSpPr>
          <p:nvPr>
            <p:ph type="ctrTitle"/>
          </p:nvPr>
        </p:nvSpPr>
        <p:spPr>
          <a:xfrm>
            <a:off x="1509010" y="963503"/>
            <a:ext cx="9144000" cy="82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</a:pPr>
            <a:r>
              <a:rPr lang="en-US" sz="4400" b="1" dirty="0">
                <a:solidFill>
                  <a:schemeClr val="accent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References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7" name="Google Shape;157;p22"/>
          <p:cNvSpPr txBox="1">
            <a:spLocks noGrp="1"/>
          </p:cNvSpPr>
          <p:nvPr>
            <p:ph type="subTitle" idx="1"/>
          </p:nvPr>
        </p:nvSpPr>
        <p:spPr>
          <a:xfrm>
            <a:off x="1085849" y="2110153"/>
            <a:ext cx="9124951" cy="4365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Project Github link, Ramar Bose , 2024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Project video recorded link (youtube/github), Ramar Bose , 2024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Project PPT &amp; Report github link, Ramar Bose , 2024 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</a:pPr>
            <a:endParaRPr sz="26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22"/>
          <p:cNvSpPr txBox="1">
            <a:spLocks noGrp="1"/>
          </p:cNvSpPr>
          <p:nvPr>
            <p:ph type="ftr" idx="11"/>
          </p:nvPr>
        </p:nvSpPr>
        <p:spPr>
          <a:xfrm>
            <a:off x="399363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3"/>
          <p:cNvSpPr txBox="1">
            <a:spLocks noGrp="1"/>
          </p:cNvSpPr>
          <p:nvPr>
            <p:ph type="title"/>
          </p:nvPr>
        </p:nvSpPr>
        <p:spPr>
          <a:xfrm>
            <a:off x="1463041" y="2766218"/>
            <a:ext cx="9298744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400"/>
              <a:buFont typeface="Arial"/>
              <a:buNone/>
            </a:pPr>
            <a:r>
              <a:rPr lang="en-US" b="1" dirty="0">
                <a:solidFill>
                  <a:srgbClr val="002060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THANK YOU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4" name="Google Shape;164;p23"/>
          <p:cNvSpPr txBox="1">
            <a:spLocks noGrp="1"/>
          </p:cNvSpPr>
          <p:nvPr>
            <p:ph type="ftr" idx="11"/>
          </p:nvPr>
        </p:nvSpPr>
        <p:spPr>
          <a:xfrm>
            <a:off x="403860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4"/>
          <p:cNvSpPr txBox="1">
            <a:spLocks noGrp="1"/>
          </p:cNvSpPr>
          <p:nvPr>
            <p:ph type="title"/>
          </p:nvPr>
        </p:nvSpPr>
        <p:spPr>
          <a:xfrm>
            <a:off x="883171" y="1204512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400"/>
              <a:buFont typeface="Arial"/>
              <a:buNone/>
            </a:pPr>
            <a:r>
              <a:rPr lang="en-US" b="1" dirty="0">
                <a:solidFill>
                  <a:srgbClr val="002060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OUTLINE :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1" name="Google Shape;101;p14"/>
          <p:cNvSpPr txBox="1">
            <a:spLocks noGrp="1"/>
          </p:cNvSpPr>
          <p:nvPr>
            <p:ph type="body" idx="1"/>
          </p:nvPr>
        </p:nvSpPr>
        <p:spPr>
          <a:xfrm>
            <a:off x="1685925" y="1618938"/>
            <a:ext cx="11019020" cy="523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r>
              <a:rPr lang="en-US" sz="20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Problem Statement 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r>
              <a:rPr lang="en-US" sz="20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Proposed System/Solution</a:t>
            </a:r>
            <a:endParaRPr dirty="0">
              <a:latin typeface="Times New Roman" panose="02020603050405020304" pitchFamily="18" charset="0"/>
              <a:ea typeface="Arial"/>
              <a:cs typeface="Times New Roman" panose="02020603050405020304" pitchFamily="18" charset="0"/>
              <a:sym typeface="Arial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r>
              <a:rPr lang="en-US" sz="20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Algorithm &amp; Deployment  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r>
              <a:rPr lang="en-US" sz="20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GitHub Link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r>
              <a:rPr lang="en-US" sz="20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Project Demo(photos / videos)</a:t>
            </a:r>
            <a:endParaRPr dirty="0">
              <a:latin typeface="Times New Roman" panose="02020603050405020304" pitchFamily="18" charset="0"/>
              <a:ea typeface="Arial"/>
              <a:cs typeface="Times New Roman" panose="02020603050405020304" pitchFamily="18" charset="0"/>
              <a:sym typeface="Arial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r>
              <a:rPr lang="en-US" sz="20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Conclusion</a:t>
            </a:r>
            <a:endParaRPr dirty="0">
              <a:latin typeface="Times New Roman" panose="02020603050405020304" pitchFamily="18" charset="0"/>
              <a:ea typeface="Arial"/>
              <a:cs typeface="Times New Roman" panose="02020603050405020304" pitchFamily="18" charset="0"/>
              <a:sym typeface="Arial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r>
              <a:rPr lang="en-US" sz="20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Future Scope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ingdings" panose="05000000000000000000" pitchFamily="2" charset="2"/>
              <a:buChar char="Ø"/>
            </a:pPr>
            <a:r>
              <a:rPr lang="en-US" sz="20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References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2" name="Google Shape;102;p14"/>
          <p:cNvSpPr txBox="1">
            <a:spLocks noGrp="1"/>
          </p:cNvSpPr>
          <p:nvPr>
            <p:ph type="ftr" idx="11"/>
          </p:nvPr>
        </p:nvSpPr>
        <p:spPr>
          <a:xfrm>
            <a:off x="4083571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5"/>
          <p:cNvSpPr txBox="1">
            <a:spLocks noGrp="1"/>
          </p:cNvSpPr>
          <p:nvPr>
            <p:ph type="ctrTitle"/>
          </p:nvPr>
        </p:nvSpPr>
        <p:spPr>
          <a:xfrm>
            <a:off x="1509010" y="963503"/>
            <a:ext cx="9144000" cy="82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</a:pPr>
            <a:r>
              <a:rPr lang="en-US" sz="4400" b="1" dirty="0">
                <a:solidFill>
                  <a:schemeClr val="accent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Problem Statement</a:t>
            </a:r>
            <a:endParaRPr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8" name="Google Shape;108;p15"/>
          <p:cNvSpPr txBox="1">
            <a:spLocks noGrp="1"/>
          </p:cNvSpPr>
          <p:nvPr>
            <p:ph type="subTitle" idx="1"/>
          </p:nvPr>
        </p:nvSpPr>
        <p:spPr>
          <a:xfrm>
            <a:off x="1047749" y="2127277"/>
            <a:ext cx="10106025" cy="3197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This project aims to create a loan approval system using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machine learning 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and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ChatGPT's NLP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. It will analyze past loan data to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predict creditworthiness 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for new applicants. Integrating ChatGPT automates customer interactions, improving the loan application process. By combining analytics with conversational AI, it aims to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boost accuracy and speed of approvals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, enhancing the user experience for applicants and loan officers.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9" name="Google Shape;109;p15"/>
          <p:cNvSpPr txBox="1">
            <a:spLocks noGrp="1"/>
          </p:cNvSpPr>
          <p:nvPr>
            <p:ph type="ftr" idx="11"/>
          </p:nvPr>
        </p:nvSpPr>
        <p:spPr>
          <a:xfrm>
            <a:off x="399363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6"/>
          <p:cNvSpPr txBox="1">
            <a:spLocks noGrp="1"/>
          </p:cNvSpPr>
          <p:nvPr>
            <p:ph type="ctrTitle"/>
          </p:nvPr>
        </p:nvSpPr>
        <p:spPr>
          <a:xfrm>
            <a:off x="1509010" y="963503"/>
            <a:ext cx="9144000" cy="82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</a:pPr>
            <a:r>
              <a:rPr lang="en-US" sz="4400" b="1" dirty="0">
                <a:solidFill>
                  <a:schemeClr val="accent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Proposed Solution</a:t>
            </a:r>
            <a:endParaRPr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5" name="Google Shape;115;p16"/>
          <p:cNvSpPr txBox="1">
            <a:spLocks noGrp="1"/>
          </p:cNvSpPr>
          <p:nvPr>
            <p:ph type="subTitle" idx="1"/>
          </p:nvPr>
        </p:nvSpPr>
        <p:spPr>
          <a:xfrm>
            <a:off x="1095375" y="2186353"/>
            <a:ext cx="10048875" cy="2995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The proposed end-to-end data science project with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ChatGPT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 and a loan dataset involves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data preprocessing, feature engineering, and training a machine learning model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 for loan approval prediction. Integration of ChatGPT enables a conversational interface for user inquiries and assistance. Thorough testing ensures model accuracy in real-world scenarios.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6" name="Google Shape;116;p16"/>
          <p:cNvSpPr txBox="1">
            <a:spLocks noGrp="1"/>
          </p:cNvSpPr>
          <p:nvPr>
            <p:ph type="ftr" idx="11"/>
          </p:nvPr>
        </p:nvSpPr>
        <p:spPr>
          <a:xfrm>
            <a:off x="399363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>
            <a:spLocks noGrp="1"/>
          </p:cNvSpPr>
          <p:nvPr>
            <p:ph type="ctrTitle"/>
          </p:nvPr>
        </p:nvSpPr>
        <p:spPr>
          <a:xfrm>
            <a:off x="1509010" y="963503"/>
            <a:ext cx="9144000" cy="82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</a:pPr>
            <a:r>
              <a:rPr lang="en-US" sz="4400" b="1" dirty="0">
                <a:solidFill>
                  <a:schemeClr val="accent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Algorithm &amp; Deployment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2" name="Google Shape;122;p17"/>
          <p:cNvSpPr txBox="1">
            <a:spLocks noGrp="1"/>
          </p:cNvSpPr>
          <p:nvPr>
            <p:ph type="subTitle" idx="1"/>
          </p:nvPr>
        </p:nvSpPr>
        <p:spPr>
          <a:xfrm>
            <a:off x="1057275" y="2110153"/>
            <a:ext cx="10067925" cy="4365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457200" lvl="0" indent="-4572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Wingdings" panose="05000000000000000000" pitchFamily="2" charset="2"/>
              <a:buChar char="q"/>
            </a:pP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Data preprocessing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: Clean and prepare loan dataset, handle missing values and outliers.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4572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Wingdings" panose="05000000000000000000" pitchFamily="2" charset="2"/>
              <a:buChar char="q"/>
            </a:pP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Feature engineering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: Extract relevant information to enhance model performance.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4572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Wingdings" panose="05000000000000000000" pitchFamily="2" charset="2"/>
              <a:buChar char="q"/>
            </a:pP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Machine learning model training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: Train model (e.g., logistic regression, random forest) to predict loan approval/rejection based on historical data.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4572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Wingdings" panose="05000000000000000000" pitchFamily="2" charset="2"/>
              <a:buChar char="q"/>
            </a:pP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Integration of ChatGPT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: Enable conversational interface for user inquiries and assistance.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4572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Wingdings" panose="05000000000000000000" pitchFamily="2" charset="2"/>
              <a:buChar char="q"/>
            </a:pP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Testing and evaluation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: Ensure model accuracy and effectiveness in real-world scenarios.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3" name="Google Shape;123;p17"/>
          <p:cNvSpPr txBox="1">
            <a:spLocks noGrp="1"/>
          </p:cNvSpPr>
          <p:nvPr>
            <p:ph type="ftr" idx="11"/>
          </p:nvPr>
        </p:nvSpPr>
        <p:spPr>
          <a:xfrm>
            <a:off x="399363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8"/>
          <p:cNvSpPr txBox="1">
            <a:spLocks noGrp="1"/>
          </p:cNvSpPr>
          <p:nvPr>
            <p:ph type="ctrTitle"/>
          </p:nvPr>
        </p:nvSpPr>
        <p:spPr>
          <a:xfrm>
            <a:off x="1524000" y="1405717"/>
            <a:ext cx="9144000" cy="82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</a:pPr>
            <a:r>
              <a:rPr lang="en-US" sz="4400" b="1" dirty="0">
                <a:solidFill>
                  <a:schemeClr val="accent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GitHub Link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9" name="Google Shape;129;p18"/>
          <p:cNvSpPr txBox="1">
            <a:spLocks noGrp="1"/>
          </p:cNvSpPr>
          <p:nvPr>
            <p:ph type="subTitle" idx="1"/>
          </p:nvPr>
        </p:nvSpPr>
        <p:spPr>
          <a:xfrm>
            <a:off x="681584" y="2572884"/>
            <a:ext cx="11152682" cy="5227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0">
              <a:spcBef>
                <a:spcPts val="0"/>
              </a:spcBef>
              <a:buSzPts val="2600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https://github.com/au810021237006-BhuvaneshwariR/NAANMUDALVAN-PROJECT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0" name="Google Shape;130;p18"/>
          <p:cNvSpPr txBox="1">
            <a:spLocks noGrp="1"/>
          </p:cNvSpPr>
          <p:nvPr>
            <p:ph type="ftr" idx="11"/>
          </p:nvPr>
        </p:nvSpPr>
        <p:spPr>
          <a:xfrm>
            <a:off x="399363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2854960" y="3491369"/>
            <a:ext cx="6433595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4400" b="1" dirty="0" err="1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Youtube</a:t>
            </a:r>
            <a:r>
              <a:rPr lang="en-US" sz="4400" b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Link</a:t>
            </a:r>
          </a:p>
          <a:p>
            <a:r>
              <a:rPr lang="en-US" sz="24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https://youtu.be/kWzSXiQ8vHY</a:t>
            </a:r>
            <a:r>
              <a:rPr lang="en-US" sz="24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9"/>
          <p:cNvSpPr txBox="1">
            <a:spLocks noGrp="1"/>
          </p:cNvSpPr>
          <p:nvPr>
            <p:ph type="ctrTitle"/>
          </p:nvPr>
        </p:nvSpPr>
        <p:spPr>
          <a:xfrm>
            <a:off x="1479030" y="718838"/>
            <a:ext cx="9144000" cy="82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Arial"/>
              <a:buNone/>
            </a:pPr>
            <a:r>
              <a:rPr lang="en-US" sz="3600" b="1" dirty="0">
                <a:solidFill>
                  <a:schemeClr val="accent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Project Demo(Recorded Video)</a:t>
            </a:r>
            <a:endParaRPr sz="3600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6" name="Google Shape;136;p19"/>
          <p:cNvSpPr txBox="1">
            <a:spLocks noGrp="1"/>
          </p:cNvSpPr>
          <p:nvPr>
            <p:ph type="ftr" idx="11"/>
          </p:nvPr>
        </p:nvSpPr>
        <p:spPr>
          <a:xfrm>
            <a:off x="399363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  <p:pic>
        <p:nvPicPr>
          <p:cNvPr id="3" name="001">
            <a:hlinkClick r:id="" action="ppaction://media"/>
            <a:extLst>
              <a:ext uri="{FF2B5EF4-FFF2-40B4-BE49-F238E27FC236}">
                <a16:creationId xmlns:a16="http://schemas.microsoft.com/office/drawing/2014/main" id="{001A1BD7-5E21-E962-C9FA-95131BC46DB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43432" y="1669241"/>
            <a:ext cx="8479598" cy="421044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78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0"/>
          <p:cNvSpPr txBox="1">
            <a:spLocks noGrp="1"/>
          </p:cNvSpPr>
          <p:nvPr>
            <p:ph type="ctrTitle"/>
          </p:nvPr>
        </p:nvSpPr>
        <p:spPr>
          <a:xfrm>
            <a:off x="1509010" y="963503"/>
            <a:ext cx="9144000" cy="82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</a:pPr>
            <a:r>
              <a:rPr lang="en-US" sz="4400" b="1" dirty="0">
                <a:solidFill>
                  <a:schemeClr val="accent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Conclusion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3" name="Google Shape;143;p20"/>
          <p:cNvSpPr txBox="1">
            <a:spLocks noGrp="1"/>
          </p:cNvSpPr>
          <p:nvPr>
            <p:ph type="subTitle" idx="1"/>
          </p:nvPr>
        </p:nvSpPr>
        <p:spPr>
          <a:xfrm>
            <a:off x="1047749" y="2110153"/>
            <a:ext cx="10077451" cy="4365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Implementing an end-to-end data project with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ChatGPT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 for a loan dataset enhances customer engagement and service efficiency in lending. Through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NLP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, it facilitates seamless communication, providing instant assistance and guidance. Meticulous data preprocessing, model training, integration, and deployment ensure accurate and relevant responses, streamlining the user experience.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Continuous monitoring and updates 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make the system adaptive and responsive to evolving user needs, optimizing loan management processes.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4" name="Google Shape;144;p20"/>
          <p:cNvSpPr txBox="1">
            <a:spLocks noGrp="1"/>
          </p:cNvSpPr>
          <p:nvPr>
            <p:ph type="ftr" idx="11"/>
          </p:nvPr>
        </p:nvSpPr>
        <p:spPr>
          <a:xfrm>
            <a:off x="399363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1"/>
          <p:cNvSpPr txBox="1">
            <a:spLocks noGrp="1"/>
          </p:cNvSpPr>
          <p:nvPr>
            <p:ph type="ctrTitle"/>
          </p:nvPr>
        </p:nvSpPr>
        <p:spPr>
          <a:xfrm>
            <a:off x="1509010" y="963503"/>
            <a:ext cx="9144000" cy="82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"/>
              <a:buNone/>
            </a:pPr>
            <a:r>
              <a:rPr lang="en-US" sz="4400" b="1" dirty="0">
                <a:solidFill>
                  <a:schemeClr val="accent1"/>
                </a:solid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Future Scope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0" name="Google Shape;150;p21"/>
          <p:cNvSpPr txBox="1">
            <a:spLocks noGrp="1"/>
          </p:cNvSpPr>
          <p:nvPr>
            <p:ph type="subTitle" idx="1"/>
          </p:nvPr>
        </p:nvSpPr>
        <p:spPr>
          <a:xfrm>
            <a:off x="1047749" y="2110153"/>
            <a:ext cx="10077451" cy="4365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In the future, leveraging ChatGPT for loan datasets offers exciting prospects. Advancements in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NLP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 and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ML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 will enable sophisticated loan application systems. Integration of diverse data sources like social media or transaction history can enhance risk assessment.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Voice recognition </a:t>
            </a:r>
            <a:r>
              <a:rPr lang="en-US" sz="2600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can improve accessibility. Collaboration with financial institutions and regulators can ensure trust and compliance. Overall, the future of ChatGPT in loan management holds great promise for </a:t>
            </a:r>
            <a:r>
              <a:rPr lang="en-US" sz="2600" b="1" dirty="0"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innovation and financial inclusion.</a:t>
            </a:r>
            <a:endParaRPr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1" name="Google Shape;151;p21"/>
          <p:cNvSpPr txBox="1">
            <a:spLocks noGrp="1"/>
          </p:cNvSpPr>
          <p:nvPr>
            <p:ph type="ftr" idx="11"/>
          </p:nvPr>
        </p:nvSpPr>
        <p:spPr>
          <a:xfrm>
            <a:off x="399363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© Edunet Foundation. All rights reserved.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441</TotalTime>
  <Words>569</Words>
  <Application>Microsoft Office PowerPoint</Application>
  <PresentationFormat>Widescreen</PresentationFormat>
  <Paragraphs>51</Paragraphs>
  <Slides>11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Times New Roman</vt:lpstr>
      <vt:lpstr>Wingdings</vt:lpstr>
      <vt:lpstr>Office Theme</vt:lpstr>
      <vt:lpstr>An End-to-End Data Science Project with ChatGPT</vt:lpstr>
      <vt:lpstr>OUTLINE :</vt:lpstr>
      <vt:lpstr>Problem Statement</vt:lpstr>
      <vt:lpstr>Proposed Solution</vt:lpstr>
      <vt:lpstr>Algorithm &amp; Deployment</vt:lpstr>
      <vt:lpstr>GitHub Link</vt:lpstr>
      <vt:lpstr>Project Demo(Recorded Video)</vt:lpstr>
      <vt:lpstr>Conclusion</vt:lpstr>
      <vt:lpstr>Future Scope</vt:lpstr>
      <vt:lpstr>References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End-to-End Data Science Project with ChatGPT</dc:title>
  <dc:creator>Kamalika</dc:creator>
  <cp:lastModifiedBy>bhu282003@gmail.com</cp:lastModifiedBy>
  <cp:revision>13</cp:revision>
  <dcterms:modified xsi:type="dcterms:W3CDTF">2024-04-23T12:52:50Z</dcterms:modified>
</cp:coreProperties>
</file>